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EF08D01-E292-43B0-8BAF-733C655F8709}">
  <a:tblStyle styleId="{DEF08D01-E292-43B0-8BAF-733C655F8709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Introduction : Kumar Abhinav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152400" marR="152400" rtl="0">
              <a:lnSpc>
                <a:spcPct val="96694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In robotics,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inverse kinematics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makes use of the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kinematics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equations to determine the joint parameters that provide a desired position for each of the robot's end-effectors. Specification of the movement of a robot so that its end-effectors achieve the desired tasks is known as motion planning.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role assignment function, which takes as input the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state of the world, and outputs a one-to-one mapping of players to roles.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MMDR minimizes the longest distance (Property 1) as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lexicographical ordering of distance tuples sorted in de-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scending order ensures this. If two agents in a mapping are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 collide (Property 2) it can be shown, through the trian-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gle inequality, that MMDR will find a lower cost mapping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as switching the two agents’ targets reduces the maximum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distance either must travel. Finally, as we assume all agents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move toward their targets at the same constant rate, the dis-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tance between an agent and any target will not decrease any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faster than the distance between any agent and the target that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agent is assigned to. This observation provides dynamic con-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sistency (Property 3) by preserving the lowest lexicographi-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cal cost ordering of a MMDR mapping across all timesteps.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role assignment function, which takes as input the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of the world, and outputs a one-to-one mapping of players to roles.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MMDR minimizes the longest distance (Property 1) as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lexicographical ordering of distance tuples sorted in de-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scending order ensures this. If two agents in a mapping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to collide (Property 2) it can be shown, through the trian-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gle inequality, that MMDR will find a lower cost mapping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as switching the two agents’ targets reduces the maximum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distance either must travel. Finally, as we assume all agents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move toward their targets at the same constant rate, the dis-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tance between an agent and any target will not decrease any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faster than the distance between any agent and the target that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agent is assigned to. This observation provides dynamic con-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sistency (Property 3) by preserving the lowest lexicographi-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cal cost ordering of a MMDR mapping across all timesteps.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role assignment function, which takes as input the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of the world, and outputs a one-to-one mapping of players to roles.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MMDR minimizes the longest distance (Property 1) as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lexicographical ordering of distance tuples sorted in de-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scending order ensures this. If two agents in a mapping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to collide (Property 2) it can be shown, through the trian-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gle inequality, that MMDR will find a lower cost mapping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as switching the two agents’ targets reduces the maximum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distance either must travel. Finally, as we assume all agents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move toward their targets at the same constant rate, the dis-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tance between an agent and any target will not decrease any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faster than the distance between any agent and the target that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agent is assigned to. This observation provides dynamic con-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sistency (Property 3) by preserving the lowest lexicographi-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cal cost ordering of a MMDR mapping across all timesteps.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152400" marR="152400" rtl="0">
              <a:lnSpc>
                <a:spcPct val="96694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In robotics,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inverse kinematics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makes use of the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kinematics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equations to determine the joint parameters that provide a desired position for each of the robot's end-effectors. Specification of the movement of a robot so that its end-effectors achieve the desired tasks is known as motion planning.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Shape 6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Shape 10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 1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https://scontent-sin1-1.xx.fbcdn.net/hphotos-xtf1/t31.0-8/10982184_917205181671691_6648057911575012741_o.jpg" id="110" name="Shape 110"/>
          <p:cNvPicPr preferRelativeResize="0"/>
          <p:nvPr/>
        </p:nvPicPr>
        <p:blipFill rotWithShape="1">
          <a:blip r:embed="rId2">
            <a:alphaModFix/>
          </a:blip>
          <a:srcRect b="0" l="8565" r="19455" t="0"/>
          <a:stretch/>
        </p:blipFill>
        <p:spPr>
          <a:xfrm>
            <a:off x="-17098" y="-139700"/>
            <a:ext cx="9178200" cy="52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5" y="-101300"/>
            <a:ext cx="9144000" cy="52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.messenger.com/l.php?u=http%3A%2F%2Fwiki.robocup.org%2FSoccer_Simulation_League%2FRoboCup2016%233D&amp;h=ATMbN7-_p_uqVfZ9qcZ2p_o8O8k0JJrnutFE1A5YonjR9d5MZPhScIsCBw6j7-p-dwXZKNWVpMKV9K7E-QZdy9a19vl1UHUbMrT3KU2N9X9k2nY9P-O7Tu7rBDhbfZdwC7ph5g" TargetMode="External"/><Relationship Id="rId4" Type="http://schemas.openxmlformats.org/officeDocument/2006/relationships/hyperlink" Target="http://www.robocup2016.org/media/symposium/Team-Description-Papers/Simulation3D/RoboCup_2016_Sim3D_TDP_ITAndroids3D.pdf" TargetMode="External"/><Relationship Id="rId5" Type="http://schemas.openxmlformats.org/officeDocument/2006/relationships/hyperlink" Target="http://www.robocup2016.org/media/symposium/Team-Description-Papers/Simulation3D/RoboCup_2016_Sim3D_TDP_HfutEngine.pdf" TargetMode="External"/><Relationship Id="rId6" Type="http://schemas.openxmlformats.org/officeDocument/2006/relationships/hyperlink" Target="http://www.robocup2016.org/media/symposium/Team-Description-Papers/Simulation3D/RoboCup_2016_Sim3D_TDP_Miracle3D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171C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>
            <p:ph type="ctrTitle"/>
          </p:nvPr>
        </p:nvSpPr>
        <p:spPr>
          <a:xfrm>
            <a:off x="510450" y="1841550"/>
            <a:ext cx="70860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Kharagpur RoboSoccer Students’ Group</a:t>
            </a:r>
          </a:p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510450" y="3258400"/>
            <a:ext cx="81231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Char char="-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Abhinav Agarwal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(Under constrcution)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5175" y="-76200"/>
            <a:ext cx="1202700" cy="12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15380" l="0" r="0" t="-15379"/>
          <a:stretch/>
        </p:blipFill>
        <p:spPr>
          <a:xfrm>
            <a:off x="107250" y="-46850"/>
            <a:ext cx="924900" cy="99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Shape 121"/>
          <p:cNvCxnSpPr/>
          <p:nvPr/>
        </p:nvCxnSpPr>
        <p:spPr>
          <a:xfrm>
            <a:off x="-39000" y="3258398"/>
            <a:ext cx="9222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350" y="1972850"/>
            <a:ext cx="3170650" cy="31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3324875" y="271050"/>
            <a:ext cx="4348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3DSimulation</a:t>
            </a:r>
          </a:p>
        </p:txBody>
      </p:sp>
      <p:sp>
        <p:nvSpPr>
          <p:cNvPr id="201" name="Shape 201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</a:p>
        </p:txBody>
      </p:sp>
      <p:sp>
        <p:nvSpPr>
          <p:cNvPr id="203" name="Shape 203"/>
          <p:cNvSpPr/>
          <p:nvPr/>
        </p:nvSpPr>
        <p:spPr>
          <a:xfrm>
            <a:off x="4474150" y="1321225"/>
            <a:ext cx="1947300" cy="53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11 Players</a:t>
            </a:r>
          </a:p>
        </p:txBody>
      </p:sp>
      <p:sp>
        <p:nvSpPr>
          <p:cNvPr id="204" name="Shape 204"/>
          <p:cNvSpPr/>
          <p:nvPr/>
        </p:nvSpPr>
        <p:spPr>
          <a:xfrm>
            <a:off x="4786450" y="2208850"/>
            <a:ext cx="1322700" cy="53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On Ball</a:t>
            </a:r>
          </a:p>
        </p:txBody>
      </p:sp>
      <p:sp>
        <p:nvSpPr>
          <p:cNvPr id="205" name="Shape 205"/>
          <p:cNvSpPr/>
          <p:nvPr/>
        </p:nvSpPr>
        <p:spPr>
          <a:xfrm>
            <a:off x="2854700" y="2208850"/>
            <a:ext cx="1419000" cy="53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Goalkeeper</a:t>
            </a:r>
          </a:p>
        </p:txBody>
      </p:sp>
      <p:sp>
        <p:nvSpPr>
          <p:cNvPr id="206" name="Shape 206"/>
          <p:cNvSpPr/>
          <p:nvPr/>
        </p:nvSpPr>
        <p:spPr>
          <a:xfrm>
            <a:off x="6536750" y="2161875"/>
            <a:ext cx="2164800" cy="53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Remaining 9 players</a:t>
            </a:r>
          </a:p>
        </p:txBody>
      </p:sp>
      <p:sp>
        <p:nvSpPr>
          <p:cNvPr id="207" name="Shape 207"/>
          <p:cNvSpPr/>
          <p:nvPr/>
        </p:nvSpPr>
        <p:spPr>
          <a:xfrm>
            <a:off x="4644400" y="3096475"/>
            <a:ext cx="1606800" cy="81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Drive Ball to goal or take ball in possession</a:t>
            </a:r>
          </a:p>
        </p:txBody>
      </p:sp>
      <p:sp>
        <p:nvSpPr>
          <p:cNvPr id="208" name="Shape 208"/>
          <p:cNvSpPr/>
          <p:nvPr/>
        </p:nvSpPr>
        <p:spPr>
          <a:xfrm>
            <a:off x="6536750" y="2996787"/>
            <a:ext cx="2164800" cy="81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Team formation - delaunay triangulation</a:t>
            </a:r>
          </a:p>
        </p:txBody>
      </p:sp>
      <p:sp>
        <p:nvSpPr>
          <p:cNvPr id="209" name="Shape 209"/>
          <p:cNvSpPr/>
          <p:nvPr/>
        </p:nvSpPr>
        <p:spPr>
          <a:xfrm>
            <a:off x="2854700" y="3160375"/>
            <a:ext cx="1419000" cy="53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Goalkeeper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Heuristics</a:t>
            </a:r>
          </a:p>
        </p:txBody>
      </p:sp>
      <p:sp>
        <p:nvSpPr>
          <p:cNvPr id="210" name="Shape 210"/>
          <p:cNvSpPr/>
          <p:nvPr/>
        </p:nvSpPr>
        <p:spPr>
          <a:xfrm>
            <a:off x="6536750" y="4111925"/>
            <a:ext cx="2164800" cy="81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Role Assignment - Hungarian Algorithm</a:t>
            </a:r>
          </a:p>
        </p:txBody>
      </p:sp>
      <p:cxnSp>
        <p:nvCxnSpPr>
          <p:cNvPr id="211" name="Shape 211"/>
          <p:cNvCxnSpPr>
            <a:stCxn id="203" idx="2"/>
            <a:endCxn id="206" idx="0"/>
          </p:cNvCxnSpPr>
          <p:nvPr/>
        </p:nvCxnSpPr>
        <p:spPr>
          <a:xfrm flipH="1" rot="-5400000">
            <a:off x="6380650" y="923275"/>
            <a:ext cx="305700" cy="21714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" name="Shape 212"/>
          <p:cNvCxnSpPr>
            <a:stCxn id="203" idx="2"/>
            <a:endCxn id="204" idx="0"/>
          </p:cNvCxnSpPr>
          <p:nvPr/>
        </p:nvCxnSpPr>
        <p:spPr>
          <a:xfrm flipH="1" rot="-5400000">
            <a:off x="5271700" y="2032225"/>
            <a:ext cx="3528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3" name="Shape 213"/>
          <p:cNvCxnSpPr>
            <a:endCxn id="205" idx="0"/>
          </p:cNvCxnSpPr>
          <p:nvPr/>
        </p:nvCxnSpPr>
        <p:spPr>
          <a:xfrm flipH="1">
            <a:off x="3564200" y="1937650"/>
            <a:ext cx="1896300" cy="27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4" name="Shape 214"/>
          <p:cNvCxnSpPr>
            <a:stCxn id="205" idx="2"/>
            <a:endCxn id="209" idx="0"/>
          </p:cNvCxnSpPr>
          <p:nvPr/>
        </p:nvCxnSpPr>
        <p:spPr>
          <a:xfrm flipH="1" rot="-5400000">
            <a:off x="3356150" y="2951800"/>
            <a:ext cx="4167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5" name="Shape 215"/>
          <p:cNvCxnSpPr>
            <a:stCxn id="204" idx="2"/>
            <a:endCxn id="207" idx="0"/>
          </p:cNvCxnSpPr>
          <p:nvPr/>
        </p:nvCxnSpPr>
        <p:spPr>
          <a:xfrm flipH="1" rot="-5400000">
            <a:off x="5271700" y="2919850"/>
            <a:ext cx="3528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6" name="Shape 216"/>
          <p:cNvCxnSpPr>
            <a:endCxn id="208" idx="0"/>
          </p:cNvCxnSpPr>
          <p:nvPr/>
        </p:nvCxnSpPr>
        <p:spPr>
          <a:xfrm rot="5400000">
            <a:off x="7472300" y="2847837"/>
            <a:ext cx="2958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7" name="Shape 217"/>
          <p:cNvCxnSpPr>
            <a:stCxn id="208" idx="2"/>
            <a:endCxn id="210" idx="0"/>
          </p:cNvCxnSpPr>
          <p:nvPr/>
        </p:nvCxnSpPr>
        <p:spPr>
          <a:xfrm flipH="1" rot="-5400000">
            <a:off x="7469450" y="3961587"/>
            <a:ext cx="3000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4294967295" type="body"/>
          </p:nvPr>
        </p:nvSpPr>
        <p:spPr>
          <a:xfrm>
            <a:off x="2395500" y="1275600"/>
            <a:ext cx="59883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Team formation is determined by the ball position.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We use Delaunay Triangulation method to generate and coordinate player positions.</a:t>
            </a:r>
          </a:p>
        </p:txBody>
      </p:sp>
      <p:sp>
        <p:nvSpPr>
          <p:cNvPr id="223" name="Shape 223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2494550" y="271050"/>
            <a:ext cx="588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3DSimulation</a:t>
            </a:r>
          </a:p>
          <a:p>
            <a:pPr lvl="0" rtl="0" algn="ctr">
              <a:spcBef>
                <a:spcPts val="0"/>
              </a:spcBef>
              <a:buClr>
                <a:srgbClr val="2A3990"/>
              </a:buClr>
              <a:buFont typeface="Proxima Nova"/>
              <a:buNone/>
            </a:pPr>
            <a:r>
              <a:t/>
            </a:r>
            <a:endParaRPr sz="2800" u="sng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Team Formation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375" y="2302225"/>
            <a:ext cx="4123649" cy="278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2494550" y="271050"/>
            <a:ext cx="588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- 3D Simulation League</a:t>
            </a:r>
          </a:p>
        </p:txBody>
      </p:sp>
      <p:sp>
        <p:nvSpPr>
          <p:cNvPr id="234" name="Shape 234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 1</a:t>
            </a:r>
          </a:p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i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Delaunay Triangles Created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t/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Shape 236"/>
          <p:cNvSpPr txBox="1"/>
          <p:nvPr>
            <p:ph idx="4294967295" type="body"/>
          </p:nvPr>
        </p:nvSpPr>
        <p:spPr>
          <a:xfrm>
            <a:off x="2395500" y="1275600"/>
            <a:ext cx="59883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triangles.png"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300" y="1333425"/>
            <a:ext cx="6839700" cy="38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2494550" y="271050"/>
            <a:ext cx="588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- 3D Simulation League</a:t>
            </a:r>
          </a:p>
        </p:txBody>
      </p:sp>
      <p:sp>
        <p:nvSpPr>
          <p:cNvPr id="244" name="Shape 244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 2</a:t>
            </a:r>
          </a:p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i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Algorithm Description</a:t>
            </a:r>
          </a:p>
          <a:p>
            <a:pPr lvl="0" rtl="0" algn="ctr">
              <a:spcBef>
                <a:spcPts val="0"/>
              </a:spcBef>
              <a:buClr>
                <a:srgbClr val="2A3990"/>
              </a:buClr>
              <a:buFont typeface="Proxima Nova"/>
              <a:buNone/>
            </a:pPr>
            <a:r>
              <a:t/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t/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Shape 246"/>
          <p:cNvSpPr txBox="1"/>
          <p:nvPr>
            <p:ph idx="4294967295" type="body"/>
          </p:nvPr>
        </p:nvSpPr>
        <p:spPr>
          <a:xfrm>
            <a:off x="2395500" y="1275600"/>
            <a:ext cx="59883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Screenshot from 2016-03-18 17:07:09.png"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150" y="1711225"/>
            <a:ext cx="50768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2494550" y="271050"/>
            <a:ext cx="588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- 3D Simulation League</a:t>
            </a:r>
          </a:p>
        </p:txBody>
      </p:sp>
      <p:sp>
        <p:nvSpPr>
          <p:cNvPr id="254" name="Shape 254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Role Assignment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t/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Shape 256"/>
          <p:cNvSpPr txBox="1"/>
          <p:nvPr>
            <p:ph idx="4294967295" type="body"/>
          </p:nvPr>
        </p:nvSpPr>
        <p:spPr>
          <a:xfrm>
            <a:off x="2395500" y="1275600"/>
            <a:ext cx="59883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Role assignment should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Minimize longest distance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Avoiding collisions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Dynamically consistent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Minimum Maximal Distance Recursive (MMDR) function is chosen.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4449775" y="3122425"/>
            <a:ext cx="1207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it satisfy above props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2494550" y="271050"/>
            <a:ext cx="588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- 3D Simulation League</a:t>
            </a:r>
          </a:p>
        </p:txBody>
      </p:sp>
      <p:sp>
        <p:nvSpPr>
          <p:cNvPr id="264" name="Shape 264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Role Assignment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t/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Shape 266" title="role assignment.mp4"/>
          <p:cNvSpPr/>
          <p:nvPr/>
        </p:nvSpPr>
        <p:spPr>
          <a:xfrm>
            <a:off x="3345312" y="1286650"/>
            <a:ext cx="5038525" cy="3778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2494550" y="271050"/>
            <a:ext cx="588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- 3D Simulation League</a:t>
            </a:r>
          </a:p>
        </p:txBody>
      </p:sp>
      <p:sp>
        <p:nvSpPr>
          <p:cNvPr id="273" name="Shape 273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 Optimization</a:t>
            </a:r>
          </a:p>
        </p:txBody>
      </p:sp>
      <p:sp>
        <p:nvSpPr>
          <p:cNvPr id="275" name="Shape 275"/>
          <p:cNvSpPr txBox="1"/>
          <p:nvPr>
            <p:ph idx="4294967295" type="body"/>
          </p:nvPr>
        </p:nvSpPr>
        <p:spPr>
          <a:xfrm>
            <a:off x="2395500" y="1275600"/>
            <a:ext cx="59883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00">
                <a:solidFill>
                  <a:srgbClr val="000000"/>
                </a:solidFill>
              </a:rPr>
              <a:t>Stable and fast walking is biggest bottleneck.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00">
                <a:solidFill>
                  <a:srgbClr val="000000"/>
                </a:solidFill>
              </a:rPr>
              <a:t>State space is very large with 22 joints each having multiple degrees of freedom.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494550" y="271050"/>
            <a:ext cx="588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- 3D Simulation League</a:t>
            </a:r>
          </a:p>
        </p:txBody>
      </p:sp>
      <p:sp>
        <p:nvSpPr>
          <p:cNvPr id="282" name="Shape 282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/>
          <p:nvPr>
            <p:ph idx="4294967295" type="body"/>
          </p:nvPr>
        </p:nvSpPr>
        <p:spPr>
          <a:xfrm>
            <a:off x="2395500" y="1275600"/>
            <a:ext cx="59883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00">
                <a:solidFill>
                  <a:srgbClr val="000000"/>
                </a:solidFill>
              </a:rPr>
              <a:t>The walk engine uses sinusoidal functions to create the motions of the limbs.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00">
                <a:solidFill>
                  <a:srgbClr val="000000"/>
                </a:solidFill>
              </a:rPr>
              <a:t>Walk engine processes desired walk velocities and positions and uses inverse kinematics to determine the joint positions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00">
                <a:solidFill>
                  <a:srgbClr val="000000"/>
                </a:solidFill>
              </a:rPr>
              <a:t>Using PID controller, torque commands are sent to joints.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00">
                <a:solidFill>
                  <a:srgbClr val="000000"/>
                </a:solidFill>
              </a:rPr>
              <a:t>This walk engine is parameterized by set of 40 parameters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Walk engine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2494550" y="271050"/>
            <a:ext cx="588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- 3D Simulation League</a:t>
            </a:r>
          </a:p>
        </p:txBody>
      </p:sp>
      <p:sp>
        <p:nvSpPr>
          <p:cNvPr id="291" name="Shape 291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78500" y="2197400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Optimizing walk engine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CMA-ES</a:t>
            </a:r>
          </a:p>
        </p:txBody>
      </p:sp>
      <p:sp>
        <p:nvSpPr>
          <p:cNvPr id="293" name="Shape 293"/>
          <p:cNvSpPr txBox="1"/>
          <p:nvPr>
            <p:ph idx="4294967295" type="body"/>
          </p:nvPr>
        </p:nvSpPr>
        <p:spPr>
          <a:xfrm>
            <a:off x="2395500" y="1275600"/>
            <a:ext cx="59883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00">
                <a:solidFill>
                  <a:srgbClr val="000000"/>
                </a:solidFill>
              </a:rPr>
              <a:t>CMA-ES is parallel search, evolutionary algorithm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00">
                <a:solidFill>
                  <a:srgbClr val="000000"/>
                </a:solidFill>
              </a:rPr>
              <a:t>To get fitness value for a candidate, it must connect to server in usual way and simulate walk.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00">
                <a:solidFill>
                  <a:srgbClr val="000000"/>
                </a:solidFill>
              </a:rPr>
              <a:t>Running optimisation on 8 core cpu for 2 days we were able to increase walk speed by 15%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7540" l="0" r="0" t="754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-4" y="1464749"/>
            <a:ext cx="9144000" cy="2214000"/>
          </a:xfrm>
          <a:prstGeom prst="rect">
            <a:avLst/>
          </a:prstGeom>
          <a:solidFill>
            <a:srgbClr val="000000">
              <a:alpha val="780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>
            <p:ph idx="4294967295" type="title"/>
          </p:nvPr>
        </p:nvSpPr>
        <p:spPr>
          <a:xfrm>
            <a:off x="185450" y="2011950"/>
            <a:ext cx="29424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we do ?</a:t>
            </a:r>
          </a:p>
        </p:txBody>
      </p:sp>
      <p:cxnSp>
        <p:nvCxnSpPr>
          <p:cNvPr id="130" name="Shape 130"/>
          <p:cNvCxnSpPr/>
          <p:nvPr/>
        </p:nvCxnSpPr>
        <p:spPr>
          <a:xfrm>
            <a:off x="3275856" y="2011950"/>
            <a:ext cx="0" cy="1119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Shape 131"/>
          <p:cNvSpPr txBox="1"/>
          <p:nvPr>
            <p:ph idx="4294967295" type="body"/>
          </p:nvPr>
        </p:nvSpPr>
        <p:spPr>
          <a:xfrm>
            <a:off x="3491880" y="2388255"/>
            <a:ext cx="5832600" cy="111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Build 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utonomous soccer playing robots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Participate in 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nternational 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competitions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t/>
            </a:r>
            <a:endParaRPr b="0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19309" l="2123" r="0" t="7989"/>
          <a:stretch/>
        </p:blipFill>
        <p:spPr>
          <a:xfrm>
            <a:off x="-56100" y="-117425"/>
            <a:ext cx="9200100" cy="526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-56100" y="4004425"/>
            <a:ext cx="9256200" cy="1207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1068625" y="4004425"/>
            <a:ext cx="72573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Defeated HfutEngine3D (Hefei University of Technology, China) in Robocup3d.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2494550" y="271050"/>
            <a:ext cx="588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r>
              <a:rPr baseline="30000" lang="en" sz="2300" u="sng">
                <a:solidFill>
                  <a:schemeClr val="hlink"/>
                </a:solidFill>
                <a:hlinkClick r:id="rId3"/>
              </a:rPr>
              <a:t>*</a:t>
            </a:r>
          </a:p>
          <a:p>
            <a:pPr lvl="0" rtl="0" algn="ctr">
              <a:spcBef>
                <a:spcPts val="0"/>
              </a:spcBef>
              <a:buClr>
                <a:srgbClr val="2A3990"/>
              </a:buClr>
              <a:buSzPct val="25000"/>
              <a:buFont typeface="Proxima Nova"/>
              <a:buNone/>
            </a:pP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(scores with other 4 teams not shown)</a:t>
            </a:r>
          </a:p>
        </p:txBody>
      </p:sp>
      <p:sp>
        <p:nvSpPr>
          <p:cNvPr id="145" name="Shape 145"/>
          <p:cNvSpPr/>
          <p:nvPr/>
        </p:nvSpPr>
        <p:spPr>
          <a:xfrm>
            <a:off x="0" y="1208700"/>
            <a:ext cx="17145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Robocup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900">
                <a:solidFill>
                  <a:srgbClr val="FFFFFF"/>
                </a:solidFill>
              </a:rPr>
              <a:t>3D simulation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Leipzig Germany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2016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t/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47" name="Shape 147"/>
          <p:cNvGraphicFramePr/>
          <p:nvPr/>
        </p:nvGraphicFramePr>
        <p:xfrm>
          <a:off x="1714500" y="360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{DEF08D01-E292-43B0-8BAF-733C655F8709}</a:tableStyleId>
              </a:tblPr>
              <a:tblGrid>
                <a:gridCol w="1324000"/>
                <a:gridCol w="743950"/>
                <a:gridCol w="5382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KgpKubs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India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Playing since 2016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ITAndroids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Brazil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Playing since 2011 </a:t>
                      </a:r>
                      <a:r>
                        <a:rPr baseline="30000" lang="en" u="sng">
                          <a:solidFill>
                            <a:schemeClr val="hlink"/>
                          </a:solidFill>
                          <a:hlinkClick r:id="rId4"/>
                        </a:rPr>
                        <a:t>[source]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HfutEngine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China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Playing since 2005 (in China) and since 2008 (</a:t>
                      </a:r>
                      <a:r>
                        <a:rPr lang="en"/>
                        <a:t>globally</a:t>
                      </a:r>
                      <a:r>
                        <a:rPr lang="en"/>
                        <a:t>) </a:t>
                      </a:r>
                      <a:r>
                        <a:rPr baseline="30000" lang="en" u="sng">
                          <a:solidFill>
                            <a:schemeClr val="accent5"/>
                          </a:solidFill>
                          <a:hlinkClick r:id="rId5"/>
                        </a:rPr>
                        <a:t>[source]</a:t>
                      </a:r>
                    </a:p>
                  </a:txBody>
                  <a:tcPr marT="91425" marB="91425" marR="91425" marL="91425"/>
                </a:tc>
              </a:tr>
              <a:tr h="33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Miracle3D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China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Playing since 2012 (state level) and since 2013 (globally) </a:t>
                      </a:r>
                      <a:r>
                        <a:rPr baseline="30000" lang="en" u="sng">
                          <a:solidFill>
                            <a:schemeClr val="accent5"/>
                          </a:solidFill>
                          <a:hlinkClick r:id="rId6"/>
                        </a:rPr>
                        <a:t>[source]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8" name="Shape 148"/>
          <p:cNvGraphicFramePr/>
          <p:nvPr/>
        </p:nvGraphicFramePr>
        <p:xfrm>
          <a:off x="1714500" y="125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{DEF08D01-E292-43B0-8BAF-733C655F8709}</a:tableStyleId>
              </a:tblPr>
              <a:tblGrid>
                <a:gridCol w="1755450"/>
                <a:gridCol w="1413700"/>
                <a:gridCol w="1470675"/>
                <a:gridCol w="1155750"/>
                <a:gridCol w="16489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(KgpKubs vs)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ITAndroids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HfutEngine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Miracle3D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300"/>
                        <a:t>magmaOffenburg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Seeding Round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1-1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0-1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0000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Round 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2-0</a:t>
                      </a: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0-5</a:t>
                      </a: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F0000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Elimination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2-1</a:t>
                      </a: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1-1</a:t>
                      </a: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Round 2 (1)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0-0</a:t>
                      </a: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Round 2 (2)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1-0</a:t>
                      </a: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-34000" y="3183525"/>
            <a:ext cx="9256200" cy="2039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1331300" y="3308400"/>
            <a:ext cx="65256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Qualified for</a:t>
            </a:r>
            <a:br>
              <a:rPr b="0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</a:t>
            </a: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3D Simulation League</a:t>
            </a:r>
            <a:br>
              <a:rPr b="0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Japan, 2017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-22650" y="3251500"/>
            <a:ext cx="9222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Shape 156"/>
          <p:cNvCxnSpPr/>
          <p:nvPr/>
        </p:nvCxnSpPr>
        <p:spPr>
          <a:xfrm flipH="1" rot="10800000">
            <a:off x="-128100" y="5143498"/>
            <a:ext cx="9400200" cy="6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9425"/>
            <a:ext cx="9143999" cy="334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16373" t="0"/>
          <a:stretch/>
        </p:blipFill>
        <p:spPr>
          <a:xfrm>
            <a:off x="0" y="-124025"/>
            <a:ext cx="9143999" cy="526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3324875" y="271050"/>
            <a:ext cx="4348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3DSimulation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t/>
            </a:r>
            <a:endParaRPr sz="2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304300" y="1275600"/>
            <a:ext cx="60795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11 simulated humanoids play in a simulation environment with realistic physics, state-noise.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16373" t="0"/>
          <a:stretch/>
        </p:blipFill>
        <p:spPr>
          <a:xfrm>
            <a:off x="2945649" y="2289924"/>
            <a:ext cx="4953573" cy="28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3324875" y="271050"/>
            <a:ext cx="4348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3DSimulation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t/>
            </a:r>
            <a:endParaRPr sz="2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Simulator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304300" y="1275600"/>
            <a:ext cx="60795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RoboCup 3D simulation environment is based on SimSpark (based on Open Dynamics Engine)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Communication to server is done via TCP.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Each bot is run on a separate process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298" y="2574925"/>
            <a:ext cx="6890700" cy="25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0" y="0"/>
            <a:ext cx="9144000" cy="12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3324875" y="271050"/>
            <a:ext cx="4348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Robocup 3DSimulation</a:t>
            </a:r>
          </a:p>
        </p:txBody>
      </p:sp>
      <p:sp>
        <p:nvSpPr>
          <p:cNvPr id="190" name="Shape 190"/>
          <p:cNvSpPr/>
          <p:nvPr/>
        </p:nvSpPr>
        <p:spPr>
          <a:xfrm>
            <a:off x="0" y="1208700"/>
            <a:ext cx="2304300" cy="393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178500" y="2161875"/>
            <a:ext cx="1947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Agent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395500" y="1275600"/>
            <a:ext cx="37461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02729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22 hinges to control motion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02729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The camera has a field of view 120 degrees wide.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02729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Agents can talk and hear to communicate.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125" y="1345800"/>
            <a:ext cx="2078821" cy="356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549" y="2696774"/>
            <a:ext cx="3828337" cy="244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